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5" r:id="rId3"/>
    <p:sldId id="277" r:id="rId4"/>
    <p:sldId id="262" r:id="rId5"/>
    <p:sldId id="27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0DFB1-EE22-4BBF-8451-4A3E77B5FAC9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E96B0-1238-46FC-BDF4-CFB9D11F3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176AE-78D9-4006-8B9C-97DF2AC9BE4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176AE-78D9-4006-8B9C-97DF2AC9BE4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176AE-78D9-4006-8B9C-97DF2AC9BE4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176AE-78D9-4006-8B9C-97DF2AC9BE4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176AE-78D9-4006-8B9C-97DF2AC9BE4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Gerb-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razv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24000" y="5674793"/>
            <a:ext cx="12115800" cy="118320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57" name="Заголовок 1"/>
          <p:cNvSpPr txBox="1">
            <a:spLocks/>
          </p:cNvSpPr>
          <p:nvPr/>
        </p:nvSpPr>
        <p:spPr>
          <a:xfrm>
            <a:off x="0" y="-243408"/>
            <a:ext cx="9144000" cy="6336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жители 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Володарского района!</a:t>
            </a:r>
          </a:p>
          <a:p>
            <a:pPr algn="ctr"/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Администрация МО "Володарский район" сообщает о проведении отбора проектов инициативного </a:t>
            </a:r>
            <a:r>
              <a:rPr lang="ru-RU" sz="3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бюджетирования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территории Володарского района Астраханской области, направленных на решение вопросов местного значения с участием населения муниципальных образований Володарского района. 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857472"/>
            <a:ext cx="507206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razv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24000" y="5674793"/>
            <a:ext cx="12115800" cy="118320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57" name="Заголовок 1"/>
          <p:cNvSpPr txBox="1">
            <a:spLocks/>
          </p:cNvSpPr>
          <p:nvPr/>
        </p:nvSpPr>
        <p:spPr>
          <a:xfrm>
            <a:off x="500034" y="214290"/>
            <a:ext cx="7620000" cy="3209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" sz="2800" b="1" i="1" spc="-50" dirty="0" smtClean="0">
                <a:solidFill>
                  <a:srgbClr val="0996B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" sz="2800" b="1" i="1" spc="-50" dirty="0" smtClean="0">
                <a:solidFill>
                  <a:srgbClr val="00205F"/>
                </a:solidFill>
                <a:latin typeface="Times New Roman" pitchFamily="18" charset="0"/>
                <a:cs typeface="Times New Roman" pitchFamily="18" charset="0"/>
              </a:rPr>
              <a:t>Для бюджета МО «Володарский район» инициативное бюджетирование – 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" sz="2800" b="1" i="1" spc="-50" dirty="0" smtClean="0">
                <a:solidFill>
                  <a:srgbClr val="00205F"/>
                </a:solidFill>
                <a:latin typeface="Times New Roman" pitchFamily="18" charset="0"/>
                <a:cs typeface="Times New Roman" pitchFamily="18" charset="0"/>
              </a:rPr>
              <a:t>это способ решения «наболевших» проблем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" sz="2800" b="1" i="1" spc="-50" dirty="0" smtClean="0">
                <a:solidFill>
                  <a:srgbClr val="00205F"/>
                </a:solidFill>
                <a:latin typeface="Times New Roman" pitchFamily="18" charset="0"/>
                <a:cs typeface="Times New Roman" pitchFamily="18" charset="0"/>
              </a:rPr>
              <a:t>в сфере ЖКХ, благоустройства территории, повышения комфортности проживания граждан при непосредственном участии самих граждан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Gerb-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razv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24000" y="5674793"/>
            <a:ext cx="12115800" cy="118320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57" name="Заголовок 1"/>
          <p:cNvSpPr txBox="1">
            <a:spLocks/>
          </p:cNvSpPr>
          <p:nvPr/>
        </p:nvSpPr>
        <p:spPr>
          <a:xfrm>
            <a:off x="0" y="-243408"/>
            <a:ext cx="9144000" cy="6336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fontAlgn="base"/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32656"/>
            <a:ext cx="896448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Приоритетные направления проектов:</a:t>
            </a:r>
          </a:p>
          <a:p>
            <a:pPr algn="just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устройство объектов водоснабжения, водоотведения,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газификация улиц и микрорайонов,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устройство объектов дорожной инфраструктуры,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ремонт и благоустройство объектов по организации досуга населения</a:t>
            </a:r>
          </a:p>
          <a:p>
            <a:pPr algn="ctr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636912"/>
            <a:ext cx="896448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Разработчиками инициативных проектов могут быть:</a:t>
            </a:r>
          </a:p>
          <a:p>
            <a:pPr algn="just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население муниципальных образований;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территориальные общественные самоуправления (при их наличии на территории муниципального образования);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товарищества собственников жилья (при их наличии на территории муниципального образования) ;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юридические лица;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индивидуальные предприниматели.</a:t>
            </a:r>
          </a:p>
          <a:p>
            <a:pPr algn="ctr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Gerb-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razv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24000" y="5674793"/>
            <a:ext cx="12115800" cy="118320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285860"/>
            <a:ext cx="1917760" cy="1429200"/>
          </a:xfrm>
          <a:prstGeom prst="roundRect">
            <a:avLst>
              <a:gd name="adj" fmla="val 16667"/>
            </a:avLst>
          </a:prstGeom>
          <a:ln w="7620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1371600"/>
            <a:ext cx="1907112" cy="1429200"/>
          </a:xfrm>
          <a:prstGeom prst="roundRect">
            <a:avLst>
              <a:gd name="adj" fmla="val 16667"/>
            </a:avLst>
          </a:prstGeom>
          <a:ln w="7620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4"/>
          <p:cNvPicPr>
            <a:picLocks noChangeAspect="1"/>
          </p:cNvPicPr>
          <p:nvPr/>
        </p:nvPicPr>
        <p:blipFill>
          <a:blip r:embed="rId7" cstate="print"/>
          <a:srcRect b="5494"/>
          <a:stretch>
            <a:fillRect/>
          </a:stretch>
        </p:blipFill>
        <p:spPr bwMode="auto">
          <a:xfrm>
            <a:off x="5791200" y="3810000"/>
            <a:ext cx="1981200" cy="1429200"/>
          </a:xfrm>
          <a:prstGeom prst="roundRect">
            <a:avLst>
              <a:gd name="adj" fmla="val 16667"/>
            </a:avLst>
          </a:prstGeom>
          <a:ln w="7620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6"/>
          <p:cNvSpPr/>
          <p:nvPr/>
        </p:nvSpPr>
        <p:spPr>
          <a:xfrm>
            <a:off x="762000" y="2928934"/>
            <a:ext cx="2093913" cy="30480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" sz="2000" b="1" spc="-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ОТКРЫТОСТЬ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" sz="2000" b="1" spc="-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ПРОЗРАЧНОСТЬ</a:t>
            </a:r>
            <a:endParaRPr lang="ru" sz="2000" b="1" spc="-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8"/>
          <p:cNvSpPr/>
          <p:nvPr/>
        </p:nvSpPr>
        <p:spPr>
          <a:xfrm>
            <a:off x="4800600" y="2971800"/>
            <a:ext cx="3789363" cy="762000"/>
          </a:xfrm>
          <a:prstGeom prst="rect">
            <a:avLst/>
          </a:prstGeom>
        </p:spPr>
        <p:txBody>
          <a:bodyPr lIns="0" tIns="0" rIns="0" bIns="0"/>
          <a:lstStyle/>
          <a:p>
            <a:pPr algn="ctr" eaLnBrk="1" fontAlgn="auto" hangingPunct="1">
              <a:lnSpc>
                <a:spcPts val="196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" sz="2000" b="1" spc="-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РАВЕНСТВО ВОЗМОЖНОСТЕЙ ВСЕХ УЧАСТНИКОВ</a:t>
            </a:r>
          </a:p>
        </p:txBody>
      </p:sp>
      <p:sp>
        <p:nvSpPr>
          <p:cNvPr id="14" name="Rectangle 9"/>
          <p:cNvSpPr/>
          <p:nvPr/>
        </p:nvSpPr>
        <p:spPr>
          <a:xfrm>
            <a:off x="838200" y="5486400"/>
            <a:ext cx="2362200" cy="381000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2100"/>
              </a:spcBef>
              <a:spcAft>
                <a:spcPts val="0"/>
              </a:spcAft>
              <a:defRPr/>
            </a:pPr>
            <a:r>
              <a:rPr lang="ru" sz="2000" b="1" spc="-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РЕЗУЛЬТАТИВНОСТЬ</a:t>
            </a:r>
            <a:endParaRPr lang="ru" sz="2000" b="1" spc="-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/>
          <p:cNvSpPr/>
          <p:nvPr/>
        </p:nvSpPr>
        <p:spPr>
          <a:xfrm>
            <a:off x="5410200" y="5562600"/>
            <a:ext cx="2971800" cy="304800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" sz="2000" b="1" spc="-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0"/>
            <a:ext cx="8501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" sz="3000" b="1" i="1" spc="-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" sz="3000" b="1" i="1" spc="-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ИНИЦИАТИВНОГО БЮДЖЕТИРОВАНИЯ</a:t>
            </a:r>
            <a:endParaRPr lang="ru" sz="3000" b="1" i="1" spc="-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1501925798_some_statistics-1024x68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28662" y="3857628"/>
            <a:ext cx="1928826" cy="1357322"/>
          </a:xfrm>
          <a:prstGeom prst="roundRect">
            <a:avLst>
              <a:gd name="adj" fmla="val 16667"/>
            </a:avLst>
          </a:prstGeom>
          <a:ln w="10160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Gerb-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razv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24000" y="5674793"/>
            <a:ext cx="12115800" cy="118320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57" name="Заголовок 1"/>
          <p:cNvSpPr txBox="1">
            <a:spLocks/>
          </p:cNvSpPr>
          <p:nvPr/>
        </p:nvSpPr>
        <p:spPr>
          <a:xfrm>
            <a:off x="0" y="-243408"/>
            <a:ext cx="9144000" cy="6336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fontAlgn="base"/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32656"/>
            <a:ext cx="82444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проектов:</a:t>
            </a:r>
          </a:p>
          <a:p>
            <a:pPr algn="just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Бюджет Астраханской области – 95% от общей стоимости проекта,</a:t>
            </a:r>
          </a:p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Местные бюджеты – 3% от общей стоимости проекта,</a:t>
            </a:r>
          </a:p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Средства жителей – 2% от общей стоимости проекта.</a:t>
            </a:r>
          </a:p>
          <a:p>
            <a:pPr algn="ctr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780928"/>
            <a:ext cx="896448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Общая стоимость инициативного проекта – </a:t>
            </a:r>
          </a:p>
          <a:p>
            <a:pPr algn="ctr" fontAlgn="base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менее 100,0 тысяч рублей</a:t>
            </a:r>
          </a:p>
          <a:p>
            <a:pPr algn="ctr" fontAlgn="base"/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информацией о конкурсе можно ознакомится на сайте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администрации МО "Володарский район" 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regionvol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205</Words>
  <Application>Microsoft Office PowerPoint</Application>
  <PresentationFormat>Экран (4:3)</PresentationFormat>
  <Paragraphs>58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16</cp:lastModifiedBy>
  <cp:revision>46</cp:revision>
  <dcterms:created xsi:type="dcterms:W3CDTF">2018-02-20T11:50:54Z</dcterms:created>
  <dcterms:modified xsi:type="dcterms:W3CDTF">2020-06-03T09:14:38Z</dcterms:modified>
</cp:coreProperties>
</file>